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8" r:id="rId2"/>
    <p:sldId id="259" r:id="rId3"/>
    <p:sldId id="262" r:id="rId4"/>
    <p:sldId id="268" r:id="rId5"/>
    <p:sldId id="269" r:id="rId6"/>
    <p:sldId id="270" r:id="rId7"/>
    <p:sldId id="264" r:id="rId8"/>
    <p:sldId id="260" r:id="rId9"/>
    <p:sldId id="261" r:id="rId10"/>
    <p:sldId id="271" r:id="rId11"/>
    <p:sldId id="301" r:id="rId12"/>
    <p:sldId id="272" r:id="rId13"/>
    <p:sldId id="273" r:id="rId14"/>
    <p:sldId id="274" r:id="rId15"/>
    <p:sldId id="275" r:id="rId16"/>
    <p:sldId id="277" r:id="rId17"/>
    <p:sldId id="302" r:id="rId18"/>
    <p:sldId id="303" r:id="rId19"/>
    <p:sldId id="304" r:id="rId20"/>
    <p:sldId id="306" r:id="rId21"/>
    <p:sldId id="305" r:id="rId22"/>
    <p:sldId id="276" r:id="rId23"/>
    <p:sldId id="278" r:id="rId24"/>
    <p:sldId id="279" r:id="rId25"/>
    <p:sldId id="280" r:id="rId26"/>
    <p:sldId id="281" r:id="rId27"/>
    <p:sldId id="282" r:id="rId28"/>
    <p:sldId id="299" r:id="rId29"/>
    <p:sldId id="300" r:id="rId30"/>
    <p:sldId id="283" r:id="rId31"/>
    <p:sldId id="285" r:id="rId32"/>
    <p:sldId id="286" r:id="rId33"/>
    <p:sldId id="287" r:id="rId34"/>
    <p:sldId id="307" r:id="rId35"/>
    <p:sldId id="308" r:id="rId36"/>
    <p:sldId id="310" r:id="rId37"/>
    <p:sldId id="309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64"/>
  </p:normalViewPr>
  <p:slideViewPr>
    <p:cSldViewPr snapToGrid="0" snapToObjects="1" showGuides="1">
      <p:cViewPr varScale="1">
        <p:scale>
          <a:sx n="112" d="100"/>
          <a:sy n="112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CFEC3-50D5-DA4D-A448-C45B7AB99F51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5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5: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 (revisited)</a:t>
            </a:r>
          </a:p>
        </p:txBody>
      </p:sp>
    </p:spTree>
    <p:extLst>
      <p:ext uri="{BB962C8B-B14F-4D97-AF65-F5344CB8AC3E}">
        <p14:creationId xmlns:p14="http://schemas.microsoft.com/office/powerpoint/2010/main" val="195994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20515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0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5474" y="3332747"/>
            <a:ext cx="1804737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1731104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44903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33451 -0.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2" y="-1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40" y="2942920"/>
            <a:ext cx="61595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526" y="1024491"/>
            <a:ext cx="8903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Last lecture we have discussed, Leave-One-Out and K-fold Cross Validation. 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is the right ratio of train/validate/test, how do I choose K?</a:t>
            </a:r>
          </a:p>
        </p:txBody>
      </p:sp>
    </p:spTree>
    <p:extLst>
      <p:ext uri="{BB962C8B-B14F-4D97-AF65-F5344CB8AC3E}">
        <p14:creationId xmlns:p14="http://schemas.microsoft.com/office/powerpoint/2010/main" val="206601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Rather than choosing a subset of significant predictors using stepwise selection with train/validation method, we can use K-fold cross validation: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create a collection of different subsets of the predictors for each subset of predictors, compute the cross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validation score for the model created using only that subset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select the subset (and the corresponding model) with the best cross validation score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evaluate the model one last time on the test set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What is the difference in multiple predictors and polynomial regression in model selection? </a:t>
            </a:r>
            <a:endParaRPr lang="en-US" sz="2400" b="1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We can frame the problem of degree selection for polynomial models as a predictor selection problem:  which of the predictors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should we select for modeling?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can apply stepwise selection to determine the optimal subset of predictors.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54" y="2468459"/>
            <a:ext cx="2394285" cy="4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6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Selection: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We can also select the degree of a polynomial model using K-fold cross validation sequentially.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consider a number of different degrees for each degree, compute the cross validation score for a polynomial model of that degree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select the degree, and the corresponding model with the best cross validation score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evaluate the model one last time on the test set.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8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Applications of 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Behind </a:t>
            </a:r>
            <a:r>
              <a:rPr lang="en-US"/>
              <a:t>Ordinary Least </a:t>
            </a:r>
            <a:r>
              <a:rPr lang="en-US" dirty="0"/>
              <a:t>Squares, AIC, BIC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9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k for the data.</a:t>
            </a:r>
          </a:p>
          <a:p>
            <a:endParaRPr lang="en-US" sz="2400" dirty="0"/>
          </a:p>
          <a:p>
            <a:r>
              <a:rPr lang="en-US" sz="2400" dirty="0"/>
              <a:t>If the k is too small then the model is very sensitive to noise (since a new prediction is based on very few observed neighbors), and if the k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k is through K-fold cross validation.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131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099" y="2585453"/>
            <a:ext cx="10327008" cy="2111143"/>
          </a:xfrm>
        </p:spPr>
        <p:txBody>
          <a:bodyPr/>
          <a:lstStyle/>
          <a:p>
            <a:r>
              <a:rPr lang="en-US" sz="2400" dirty="0"/>
              <a:t>In many scenarios, data are not abundant and therefor CV may not be feasible. </a:t>
            </a:r>
          </a:p>
          <a:p>
            <a:endParaRPr lang="en-US" sz="2400" dirty="0"/>
          </a:p>
          <a:p>
            <a:r>
              <a:rPr lang="en-US" sz="2400" dirty="0"/>
              <a:t>What if we do not have enough data to do CV?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177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Lease Squares, AIC, BIC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8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We’ve mentioned using AIC/BIC to evaluate the explanatory powers of models.  The following formulae can be used to calculate these criteria: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where J is the number of predictors in model.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Intuitively, AIC/BIC is a loss function that depends both on the predictive error, RSS, and the complexity of the model. We see that we prefer a model with few parameters and low RSS.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why do the formulae look this way - what is the justification?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63" y="2233329"/>
            <a:ext cx="4034674" cy="8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7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Criteria Revisited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Using the likelihood function, we can reformulate the information criteria metrics for model fitness in very intuitive terms.</a:t>
                </a:r>
              </a:p>
              <a:p>
                <a:r>
                  <a:rPr lang="en-US" sz="2400" dirty="0"/>
                  <a:t>For both AIC and BIC, we consider the likelihood of the data under the MLE model against the number of explanatory variables used in the model: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g is a function of the number of predictors </a:t>
                </a:r>
                <a:r>
                  <a:rPr lang="en-US" sz="2400" i="1" dirty="0"/>
                  <a:t>J</a:t>
                </a:r>
                <a:r>
                  <a:rPr lang="en-US" sz="2400" dirty="0"/>
                  <a:t>.  Individually, </a:t>
                </a:r>
              </a:p>
              <a:p>
                <a:r>
                  <a:rPr lang="en-US" sz="2400" dirty="0"/>
                  <a:t>In the formulae we’d been using for AIC/BIC, we approximate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using the MSE.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767" b="-10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3194050"/>
            <a:ext cx="328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dirty="0"/>
              <a:t>Left: 200 best fit straight lines, each a fit on a different 30 point training sets from a 200 point </a:t>
            </a:r>
            <a:r>
              <a:rPr lang="en-US" sz="2400"/>
              <a:t>population. </a:t>
            </a:r>
            <a:endParaRPr lang="en-US" sz="2400" dirty="0"/>
          </a:p>
          <a:p>
            <a:r>
              <a:rPr lang="en-US" sz="2400" dirty="0"/>
              <a:t>Right: Best-fit models using degree 20 polynomial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81" y="2328109"/>
            <a:ext cx="10457437" cy="40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20 coefficients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5" y="2533527"/>
            <a:ext cx="10156122" cy="34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88" y="1408318"/>
            <a:ext cx="6798366" cy="4532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80" y="1368562"/>
            <a:ext cx="6857999" cy="4572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904677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4" y="1104122"/>
            <a:ext cx="9499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2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349292" y="1118936"/>
            <a:ext cx="11381497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585858"/>
                </a:solidFill>
                <a:effectLst/>
                <a:latin typeface="Helvetica" charset="0"/>
              </a:rPr>
              <a:t>Bolelli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, L., </a:t>
            </a:r>
            <a:r>
              <a:rPr lang="en-US" dirty="0" err="1">
                <a:solidFill>
                  <a:srgbClr val="585858"/>
                </a:solidFill>
                <a:effectLst/>
                <a:latin typeface="Helvetica" charset="0"/>
              </a:rPr>
              <a:t>Ertekin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, S., and Giles, C. L.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Topic and trend detection in text collections using latent </a:t>
            </a:r>
            <a:r>
              <a:rPr lang="en-US" b="1" dirty="0" err="1">
                <a:solidFill>
                  <a:srgbClr val="585858"/>
                </a:solidFill>
                <a:effectLst/>
                <a:latin typeface="Helvetica" charset="0"/>
              </a:rPr>
              <a:t>dirichlet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 allocation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 In European Conference on Information Retrieval (2009), Springer, pp. 776-780.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Chen, W., Wang, Y., and Yang, S.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Efficient influence maximization in social networks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 In Proceedings of the 15th ACM SIGKDD international conference on Knowledge discovery and data mining (2009), ACM, pp. 199-208.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Chong, W., </a:t>
            </a:r>
            <a:r>
              <a:rPr lang="en-US" dirty="0" err="1">
                <a:solidFill>
                  <a:srgbClr val="585858"/>
                </a:solidFill>
                <a:effectLst/>
                <a:latin typeface="Helvetica" charset="0"/>
              </a:rPr>
              <a:t>Blei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, D., and Li, F.-F.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Simultaneous image classification and annotation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 In Computer Vision and Pattern Recognition, 2009. CVPR 2009. IEEE Conference on (2009), IEEE, pp. 1903-1910.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Du, L., Ren, L., Carin, L., and Dunson, D. B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. A </a:t>
            </a:r>
            <a:r>
              <a:rPr lang="en-US" b="1" dirty="0" err="1">
                <a:solidFill>
                  <a:srgbClr val="585858"/>
                </a:solidFill>
                <a:effectLst/>
                <a:latin typeface="Helvetica" charset="0"/>
              </a:rPr>
              <a:t>bayesian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 model for simultaneous image clustering, annotation and object segmentation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 In Advances in neural information processing systems (2009), pp. 486-494.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585858"/>
                </a:solidFill>
                <a:effectLst/>
                <a:latin typeface="Helvetica" charset="0"/>
              </a:rPr>
              <a:t>Elango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, P. K., and </a:t>
            </a:r>
            <a:r>
              <a:rPr lang="en-US" dirty="0" err="1">
                <a:solidFill>
                  <a:srgbClr val="585858"/>
                </a:solidFill>
                <a:effectLst/>
                <a:latin typeface="Helvetica" charset="0"/>
              </a:rPr>
              <a:t>Jayaraman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, K.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Clustering images using the latent </a:t>
            </a:r>
            <a:r>
              <a:rPr lang="en-US" b="1" dirty="0" err="1">
                <a:solidFill>
                  <a:srgbClr val="585858"/>
                </a:solidFill>
                <a:effectLst/>
                <a:latin typeface="Helvetica" charset="0"/>
              </a:rPr>
              <a:t>dirichlet</a:t>
            </a:r>
            <a:r>
              <a:rPr lang="en-US" b="1" dirty="0">
                <a:solidFill>
                  <a:srgbClr val="585858"/>
                </a:solidFill>
                <a:latin typeface="Helvetica" charset="0"/>
              </a:rPr>
              <a:t>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allocation model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Feng, Y., and </a:t>
            </a:r>
            <a:r>
              <a:rPr lang="en-US" dirty="0" err="1">
                <a:solidFill>
                  <a:srgbClr val="585858"/>
                </a:solidFill>
                <a:effectLst/>
                <a:latin typeface="Helvetica" charset="0"/>
              </a:rPr>
              <a:t>Lapata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, M.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Topic models for image annotation and text illustration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 In Human Language Technologies: The 2010 Annual Conference of the North American Chapter of the Association for Computational Linguistics (2010), Association for Computational Linguistics, pp. 831-839.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Hannah, L. A., and Wallach, H. M. Summarizing topics: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From word lists to phrases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Lu, R., and Yang, Q. </a:t>
            </a:r>
            <a:r>
              <a:rPr lang="en-US" b="1" dirty="0">
                <a:solidFill>
                  <a:srgbClr val="585858"/>
                </a:solidFill>
                <a:effectLst/>
                <a:latin typeface="Helvetica" charset="0"/>
              </a:rPr>
              <a:t>Trend analysis of news topics on twitter</a:t>
            </a:r>
            <a:r>
              <a:rPr lang="en-US" dirty="0">
                <a:solidFill>
                  <a:srgbClr val="585858"/>
                </a:solidFill>
                <a:effectLst/>
                <a:latin typeface="Helvetica" charset="0"/>
              </a:rPr>
              <a:t>. International Journal of Machine Learning and Computing 2, 3 (2012), 327.</a:t>
            </a:r>
          </a:p>
        </p:txBody>
      </p:sp>
    </p:spTree>
    <p:extLst>
      <p:ext uri="{BB962C8B-B14F-4D97-AF65-F5344CB8AC3E}">
        <p14:creationId xmlns:p14="http://schemas.microsoft.com/office/powerpoint/2010/main" val="214662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extreme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optimal subsets of predictors (including choosing the degree of polynomial 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/>
              <a:t>stepwise variable selection - iteratively building an optimal subset of predictors by optimizing a fixed model 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/>
              <a:t>cross validation - selecting an optimal model by evaluating 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Today, we will also address the issue of discouraging extreme values in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1a_Introduction" id="{E808CF5C-4825-5C4B-8B6D-A7F4AD58E196}" vid="{84C9A785-A316-7F43-A8E4-06811AA617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783</TotalTime>
  <Words>1844</Words>
  <Application>Microsoft Macintosh PowerPoint</Application>
  <PresentationFormat>Widescreen</PresentationFormat>
  <Paragraphs>191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Karla</vt:lpstr>
      <vt:lpstr>STIXGeneral</vt:lpstr>
      <vt:lpstr>Symbol</vt:lpstr>
      <vt:lpstr>GEC_template</vt:lpstr>
      <vt:lpstr>Lecture 5: Regularization</vt:lpstr>
      <vt:lpstr>Lecture Outline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 (revisited)</vt:lpstr>
      <vt:lpstr>Cross Validation</vt:lpstr>
      <vt:lpstr>Cross Validation</vt:lpstr>
      <vt:lpstr>Cross Validation</vt:lpstr>
      <vt:lpstr>Cross Validation</vt:lpstr>
      <vt:lpstr>Cross Validation</vt:lpstr>
      <vt:lpstr>Predictor Selection: Cross Validation</vt:lpstr>
      <vt:lpstr>Predictor Selection: Cross Validation</vt:lpstr>
      <vt:lpstr>Degree Selection: Cross Validation</vt:lpstr>
      <vt:lpstr>kNN Revisited</vt:lpstr>
      <vt:lpstr>kNN Revisited</vt:lpstr>
      <vt:lpstr>Without CV</vt:lpstr>
      <vt:lpstr>Behind Ordinary Lease Squares, AIC, BIC </vt:lpstr>
      <vt:lpstr>AIC and BIC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  <vt:lpstr>Information Criteria Revisited </vt:lpstr>
      <vt:lpstr>Bias vs Variance</vt:lpstr>
      <vt:lpstr>PowerPoint Presentation</vt:lpstr>
      <vt:lpstr>PowerPoint Presentation</vt:lpstr>
      <vt:lpstr>Bias vs Variance</vt:lpstr>
      <vt:lpstr>Bias vs Variance</vt:lpstr>
      <vt:lpstr>Variance</vt:lpstr>
      <vt:lpstr>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</vt:lpstr>
      <vt:lpstr>Variable Selection as Regularization</vt:lpstr>
      <vt:lpstr>Bibliography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</cp:revision>
  <dcterms:created xsi:type="dcterms:W3CDTF">2018-07-11T02:31:23Z</dcterms:created>
  <dcterms:modified xsi:type="dcterms:W3CDTF">2018-07-11T16:15:27Z</dcterms:modified>
</cp:coreProperties>
</file>